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319" r:id="rId3"/>
    <p:sldId id="266" r:id="rId4"/>
    <p:sldId id="365" r:id="rId5"/>
    <p:sldId id="267" r:id="rId6"/>
    <p:sldId id="411" r:id="rId7"/>
    <p:sldId id="416" r:id="rId8"/>
    <p:sldId id="417" r:id="rId9"/>
    <p:sldId id="295" r:id="rId10"/>
    <p:sldId id="372" r:id="rId11"/>
    <p:sldId id="389" r:id="rId12"/>
    <p:sldId id="420" r:id="rId13"/>
    <p:sldId id="421" r:id="rId14"/>
    <p:sldId id="423" r:id="rId15"/>
    <p:sldId id="294" r:id="rId16"/>
    <p:sldId id="415" r:id="rId17"/>
    <p:sldId id="424" r:id="rId18"/>
    <p:sldId id="387" r:id="rId19"/>
    <p:sldId id="419" r:id="rId20"/>
    <p:sldId id="325" r:id="rId21"/>
    <p:sldId id="399" r:id="rId22"/>
    <p:sldId id="427" r:id="rId23"/>
    <p:sldId id="429" r:id="rId24"/>
    <p:sldId id="428" r:id="rId25"/>
    <p:sldId id="426" r:id="rId26"/>
    <p:sldId id="430" r:id="rId27"/>
    <p:sldId id="432" r:id="rId28"/>
    <p:sldId id="431" r:id="rId29"/>
    <p:sldId id="313" r:id="rId30"/>
  </p:sldIdLst>
  <p:sldSz cx="9144000" cy="6858000" type="screen4x3"/>
  <p:notesSz cx="6858000" cy="9144000"/>
  <p:defaultTextStyle>
    <a:defPPr>
      <a:defRPr lang="ru-RU"/>
    </a:defPPr>
    <a:lvl1pPr marL="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0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35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2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1B1A"/>
    <a:srgbClr val="381514"/>
    <a:srgbClr val="E1EBF7"/>
    <a:srgbClr val="FFFFB3"/>
    <a:srgbClr val="E8F983"/>
    <a:srgbClr val="8FDAFF"/>
    <a:srgbClr val="9FDFFF"/>
    <a:srgbClr val="DEFF9B"/>
    <a:srgbClr val="FFFF69"/>
    <a:srgbClr val="FFFF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5" autoAdjust="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9B07F-44C9-4F8D-9B5A-92BE666D9D22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4AF4F-AE02-4C14-9EA9-F1A11DD06D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33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 сайта </a:t>
            </a:r>
            <a:r>
              <a:rPr lang="en-US" dirty="0" smtClean="0"/>
              <a:t>http://www.hram-v-ohotino.ru/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 сайта </a:t>
            </a:r>
            <a:r>
              <a:rPr lang="en-US" dirty="0" smtClean="0"/>
              <a:t>http://www.hram-v-ohotino.ru/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 сайта </a:t>
            </a:r>
            <a:r>
              <a:rPr lang="en-US" dirty="0" smtClean="0"/>
              <a:t>http://www.hram-v-ohotino.ru/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Изображение с сайта </a:t>
            </a:r>
            <a:r>
              <a:rPr lang="en-US" dirty="0" smtClean="0"/>
              <a:t>http://www.hram-v-ohotino.ru/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4AF4F-AE02-4C14-9EA9-F1A11DD06D84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9" indent="-342859" algn="l" defTabSz="91429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1" indent="-285716" algn="l" defTabSz="91429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8" indent="-228573" algn="l" defTabSz="91429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3" indent="-228573" algn="l" defTabSz="91429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98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91429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9142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2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2.gif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2.gif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11" Type="http://schemas.openxmlformats.org/officeDocument/2006/relationships/image" Target="../media/image58.png"/><Relationship Id="rId5" Type="http://schemas.openxmlformats.org/officeDocument/2006/relationships/image" Target="../media/image54.jpeg"/><Relationship Id="rId10" Type="http://schemas.openxmlformats.org/officeDocument/2006/relationships/image" Target="../media/image57.png"/><Relationship Id="rId4" Type="http://schemas.openxmlformats.org/officeDocument/2006/relationships/image" Target="../media/image53.jpeg"/><Relationship Id="rId9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2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0.jpeg"/><Relationship Id="rId7" Type="http://schemas.openxmlformats.org/officeDocument/2006/relationships/image" Target="../media/image6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2.gif"/><Relationship Id="rId9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gif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2.jpeg"/><Relationship Id="rId7" Type="http://schemas.openxmlformats.org/officeDocument/2006/relationships/audio" Target="../media/audio5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8.gif"/><Relationship Id="rId5" Type="http://schemas.openxmlformats.org/officeDocument/2006/relationships/audio" Target="../media/audio4.wav"/><Relationship Id="rId10" Type="http://schemas.openxmlformats.org/officeDocument/2006/relationships/image" Target="../media/image77.gif"/><Relationship Id="rId4" Type="http://schemas.openxmlformats.org/officeDocument/2006/relationships/image" Target="../media/image73.png"/><Relationship Id="rId9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79.jpeg"/><Relationship Id="rId7" Type="http://schemas.openxmlformats.org/officeDocument/2006/relationships/image" Target="../media/image8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gif"/><Relationship Id="rId5" Type="http://schemas.openxmlformats.org/officeDocument/2006/relationships/audio" Target="../media/audio5.wav"/><Relationship Id="rId10" Type="http://schemas.openxmlformats.org/officeDocument/2006/relationships/image" Target="../media/image83.gif"/><Relationship Id="rId4" Type="http://schemas.openxmlformats.org/officeDocument/2006/relationships/image" Target="../media/image80.png"/><Relationship Id="rId9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8.gif"/><Relationship Id="rId3" Type="http://schemas.openxmlformats.org/officeDocument/2006/relationships/image" Target="../media/image79.jpeg"/><Relationship Id="rId7" Type="http://schemas.openxmlformats.org/officeDocument/2006/relationships/image" Target="../media/image84.gif"/><Relationship Id="rId12" Type="http://schemas.openxmlformats.org/officeDocument/2006/relationships/image" Target="../media/image8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audio" Target="../media/audio4.wav"/><Relationship Id="rId5" Type="http://schemas.openxmlformats.org/officeDocument/2006/relationships/image" Target="../media/image82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1.gif"/><Relationship Id="rId4" Type="http://schemas.openxmlformats.org/officeDocument/2006/relationships/image" Target="../media/image90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3.gif"/><Relationship Id="rId4" Type="http://schemas.openxmlformats.org/officeDocument/2006/relationships/image" Target="../media/image9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gif"/><Relationship Id="rId5" Type="http://schemas.openxmlformats.org/officeDocument/2006/relationships/image" Target="../media/image96.gif"/><Relationship Id="rId4" Type="http://schemas.openxmlformats.org/officeDocument/2006/relationships/image" Target="../media/image95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7.png"/><Relationship Id="rId4" Type="http://schemas.openxmlformats.org/officeDocument/2006/relationships/hyperlink" Target="http://svetoch-op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2.png"/><Relationship Id="rId5" Type="http://schemas.openxmlformats.org/officeDocument/2006/relationships/image" Target="../media/image7.jpeg"/><Relationship Id="rId10" Type="http://schemas.openxmlformats.org/officeDocument/2006/relationships/image" Target="../media/image11.pn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.gif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2.gif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2.gif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1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1.pn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4929198"/>
            <a:ext cx="8143932" cy="923320"/>
          </a:xfrm>
          <a:prstGeom prst="rect">
            <a:avLst/>
          </a:prstGeom>
          <a:noFill/>
          <a:ln w="76200">
            <a:noFill/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5400" b="1" dirty="0" smtClean="0"/>
              <a:t>а </a:t>
            </a:r>
            <a:r>
              <a:rPr lang="ru-RU" sz="54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незнайка на печи лежит</a:t>
            </a:r>
            <a:r>
              <a:rPr lang="ru-RU" sz="5400" b="1" dirty="0" smtClean="0"/>
              <a:t>.</a:t>
            </a:r>
            <a:endParaRPr lang="ru-RU" sz="5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285852" y="642918"/>
            <a:ext cx="7286676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lvl="0"/>
            <a:r>
              <a:rPr lang="ru-RU" sz="4800" b="1" dirty="0" err="1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Знайка</a:t>
            </a:r>
            <a:r>
              <a:rPr lang="ru-RU" sz="48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 дорожке бежит</a:t>
            </a:r>
            <a:r>
              <a:rPr lang="ru-RU" sz="4800" b="1" dirty="0" smtClean="0">
                <a:solidFill>
                  <a:srgbClr val="C00000"/>
                </a:solidFill>
              </a:rPr>
              <a:t>, 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25" y="6143644"/>
            <a:ext cx="942972" cy="471486"/>
          </a:xfrm>
          <a:prstGeom prst="rect">
            <a:avLst/>
          </a:prstGeom>
        </p:spPr>
      </p:pic>
      <p:pic>
        <p:nvPicPr>
          <p:cNvPr id="6" name="Рисунок 18" descr="сова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1571612"/>
            <a:ext cx="321468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7836719" y="5879321"/>
            <a:ext cx="942972" cy="471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4876" y="428604"/>
            <a:ext cx="41279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Еры </a:t>
            </a:r>
          </a:p>
          <a:p>
            <a:pPr algn="ctr"/>
            <a:r>
              <a:rPr lang="ru-RU" sz="4000" b="1" dirty="0" smtClean="0"/>
              <a:t>из Церковно-славянского букваря.</a:t>
            </a:r>
          </a:p>
          <a:p>
            <a:pPr algn="ctr"/>
            <a:r>
              <a:rPr lang="ru-RU" sz="4000" b="1" dirty="0" err="1" smtClean="0"/>
              <a:t>Карион</a:t>
            </a:r>
            <a:r>
              <a:rPr lang="ru-RU" sz="4000" b="1" dirty="0" smtClean="0"/>
              <a:t> Истомин</a:t>
            </a:r>
          </a:p>
          <a:p>
            <a:pPr algn="ctr"/>
            <a:r>
              <a:rPr lang="ru-RU" sz="4000" b="1" dirty="0" smtClean="0"/>
              <a:t>Москва</a:t>
            </a:r>
          </a:p>
          <a:p>
            <a:pPr algn="ctr"/>
            <a:r>
              <a:rPr lang="ru-RU" sz="4000" b="1" dirty="0" smtClean="0"/>
              <a:t>1694 г.</a:t>
            </a:r>
            <a:endParaRPr lang="ru-RU" sz="4000" b="1" dirty="0"/>
          </a:p>
        </p:txBody>
      </p:sp>
      <p:pic>
        <p:nvPicPr>
          <p:cNvPr id="10" name="Рисунок 9" descr="Ер-еры-ер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4572032" cy="6896794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72000" y="1785926"/>
            <a:ext cx="2428892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ы</a:t>
            </a:r>
            <a:r>
              <a:rPr lang="ru-RU" sz="4400" b="1" dirty="0" smtClean="0">
                <a:solidFill>
                  <a:srgbClr val="C00000"/>
                </a:solidFill>
              </a:rPr>
              <a:t> – еры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5715016"/>
            <a:ext cx="942972" cy="4714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071802" y="2428868"/>
            <a:ext cx="55721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По начертанию буква </a:t>
            </a:r>
            <a:r>
              <a:rPr lang="ru-RU" sz="2400" b="1" dirty="0" smtClean="0">
                <a:solidFill>
                  <a:srgbClr val="C00000"/>
                </a:solidFill>
              </a:rPr>
              <a:t>еры</a:t>
            </a:r>
            <a:r>
              <a:rPr lang="ru-RU" sz="2400" b="1" dirty="0" smtClean="0"/>
              <a:t> сложная, составленная из двух. Такие составные</a:t>
            </a:r>
          </a:p>
          <a:p>
            <a:pPr algn="ctr"/>
            <a:r>
              <a:rPr lang="ru-RU" sz="2400" b="1" dirty="0" smtClean="0"/>
              <a:t>буквы называются </a:t>
            </a:r>
            <a:r>
              <a:rPr lang="ru-RU" sz="2400" b="1" dirty="0" smtClean="0">
                <a:solidFill>
                  <a:srgbClr val="0070C0"/>
                </a:solidFill>
              </a:rPr>
              <a:t>лигатура</a:t>
            </a:r>
            <a:r>
              <a:rPr lang="ru-RU" sz="2400" b="1" i="1" dirty="0" smtClean="0"/>
              <a:t>.</a:t>
            </a:r>
          </a:p>
        </p:txBody>
      </p:sp>
      <p:pic>
        <p:nvPicPr>
          <p:cNvPr id="12" name="Рисунок 11" descr="ы3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2428868"/>
            <a:ext cx="2957533" cy="3286148"/>
          </a:xfrm>
          <a:prstGeom prst="rect">
            <a:avLst/>
          </a:prstGeom>
        </p:spPr>
      </p:pic>
      <p:pic>
        <p:nvPicPr>
          <p:cNvPr id="14" name="Рисунок 13" descr="Рисунок29.png"/>
          <p:cNvPicPr>
            <a:picLocks noChangeAspect="1"/>
          </p:cNvPicPr>
          <p:nvPr/>
        </p:nvPicPr>
        <p:blipFill>
          <a:blip r:embed="rId6" cstate="print"/>
          <a:srcRect l="5140" t="10311" r="7475"/>
          <a:stretch>
            <a:fillRect/>
          </a:stretch>
        </p:blipFill>
        <p:spPr>
          <a:xfrm>
            <a:off x="3428992" y="3786190"/>
            <a:ext cx="5043934" cy="1935688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5715016"/>
            <a:ext cx="942972" cy="471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00100" y="2000240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Несколько слов в церковном языке имеют </a:t>
            </a:r>
            <a:r>
              <a:rPr lang="ru-RU" sz="2400" b="1" dirty="0" smtClean="0">
                <a:solidFill>
                  <a:srgbClr val="00B0F0"/>
                </a:solidFill>
              </a:rPr>
              <a:t>И</a:t>
            </a:r>
            <a:r>
              <a:rPr lang="ru-RU" sz="2400" b="1" dirty="0" smtClean="0"/>
              <a:t>, там где в разговорном языке употребляется </a:t>
            </a:r>
            <a:r>
              <a:rPr lang="ru-RU" sz="2400" b="1" dirty="0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print"/>
          <a:srcRect l="15189" t="27462" r="13738"/>
          <a:stretch>
            <a:fillRect/>
          </a:stretch>
        </p:blipFill>
        <p:spPr>
          <a:xfrm>
            <a:off x="1428728" y="3214686"/>
            <a:ext cx="2632508" cy="10374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071934" y="3214686"/>
            <a:ext cx="32147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- псалт</a:t>
            </a: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/>
              <a:t>рь</a:t>
            </a:r>
            <a:endParaRPr lang="ru-RU" sz="4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71670" y="292893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Пишем: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9190" y="2928934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Читаем: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7" name="Рисунок 16" descr="Рисунок31.png"/>
          <p:cNvPicPr>
            <a:picLocks noChangeAspect="1"/>
          </p:cNvPicPr>
          <p:nvPr/>
        </p:nvPicPr>
        <p:blipFill>
          <a:blip r:embed="rId6" cstate="print"/>
          <a:srcRect l="18486" t="30051" r="16815"/>
          <a:stretch>
            <a:fillRect/>
          </a:stretch>
        </p:blipFill>
        <p:spPr>
          <a:xfrm>
            <a:off x="2143108" y="4143380"/>
            <a:ext cx="2000264" cy="106423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071934" y="4071942"/>
            <a:ext cx="2428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- кр</a:t>
            </a: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/>
              <a:t>ло</a:t>
            </a:r>
            <a:endParaRPr lang="ru-RU" sz="4800" b="1" dirty="0"/>
          </a:p>
        </p:txBody>
      </p:sp>
      <p:pic>
        <p:nvPicPr>
          <p:cNvPr id="20" name="Рисунок 19" descr="Рисунок32.png"/>
          <p:cNvPicPr>
            <a:picLocks noChangeAspect="1"/>
          </p:cNvPicPr>
          <p:nvPr/>
        </p:nvPicPr>
        <p:blipFill>
          <a:blip r:embed="rId7" cstate="print"/>
          <a:srcRect l="21865" t="26294" r="21285"/>
          <a:stretch>
            <a:fillRect/>
          </a:stretch>
        </p:blipFill>
        <p:spPr>
          <a:xfrm>
            <a:off x="2500298" y="4929198"/>
            <a:ext cx="1573407" cy="118741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71934" y="5000636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- д</a:t>
            </a:r>
            <a:r>
              <a:rPr lang="ru-RU" sz="4800" b="1" dirty="0" smtClean="0">
                <a:solidFill>
                  <a:srgbClr val="C00000"/>
                </a:solidFill>
              </a:rPr>
              <a:t>ы</a:t>
            </a:r>
            <a:r>
              <a:rPr lang="ru-RU" sz="4800" b="1" dirty="0" smtClean="0"/>
              <a:t>ра</a:t>
            </a:r>
            <a:endParaRPr lang="ru-RU" sz="4800" b="1" dirty="0"/>
          </a:p>
        </p:txBody>
      </p:sp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33.png"/>
          <p:cNvPicPr>
            <a:picLocks noChangeAspect="1"/>
          </p:cNvPicPr>
          <p:nvPr/>
        </p:nvPicPr>
        <p:blipFill>
          <a:blip r:embed="rId4" cstate="print"/>
          <a:srcRect l="7261" t="12950" r="5603" b="9350"/>
          <a:stretch>
            <a:fillRect/>
          </a:stretch>
        </p:blipFill>
        <p:spPr>
          <a:xfrm>
            <a:off x="2428860" y="4714884"/>
            <a:ext cx="4286280" cy="8572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14612" y="557214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(множественное число)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" name="Рисунок 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29586" y="5715016"/>
            <a:ext cx="942972" cy="47148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2000240"/>
            <a:ext cx="7715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 церковнославянском языке букву </a:t>
            </a:r>
            <a:r>
              <a:rPr lang="ru-RU" sz="2400" b="1" dirty="0" smtClean="0">
                <a:solidFill>
                  <a:srgbClr val="C00000"/>
                </a:solidFill>
              </a:rPr>
              <a:t>еры</a:t>
            </a:r>
            <a:r>
              <a:rPr lang="ru-RU" sz="2400" b="1" dirty="0" smtClean="0"/>
              <a:t> пишется</a:t>
            </a:r>
          </a:p>
          <a:p>
            <a:pPr algn="ctr"/>
            <a:r>
              <a:rPr lang="ru-RU" sz="2400" b="1" dirty="0" smtClean="0"/>
              <a:t>в сочетаниях  </a:t>
            </a:r>
            <a:r>
              <a:rPr lang="ru-RU" sz="2400" b="1" dirty="0" err="1" smtClean="0">
                <a:solidFill>
                  <a:srgbClr val="00B050"/>
                </a:solidFill>
              </a:rPr>
              <a:t>ж</a:t>
            </a:r>
            <a:r>
              <a:rPr lang="ru-RU" sz="2400" b="1" dirty="0" err="1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ш</a:t>
            </a:r>
            <a:r>
              <a:rPr lang="ru-RU" sz="2400" b="1" dirty="0" err="1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ч</a:t>
            </a:r>
            <a:r>
              <a:rPr lang="ru-RU" sz="2400" b="1" dirty="0" err="1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/>
              <a:t>, </a:t>
            </a:r>
            <a:r>
              <a:rPr lang="ru-RU" sz="2400" b="1" dirty="0" err="1" smtClean="0">
                <a:solidFill>
                  <a:srgbClr val="00B050"/>
                </a:solidFill>
              </a:rPr>
              <a:t>щ</a:t>
            </a:r>
            <a:r>
              <a:rPr lang="ru-RU" sz="2400" b="1" dirty="0" err="1" smtClean="0">
                <a:solidFill>
                  <a:srgbClr val="C00000"/>
                </a:solidFill>
              </a:rPr>
              <a:t>ы</a:t>
            </a:r>
            <a:r>
              <a:rPr lang="ru-RU" sz="2400" b="1" dirty="0" smtClean="0"/>
              <a:t>,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/>
              <a:t>когда слово стоит </a:t>
            </a:r>
          </a:p>
          <a:p>
            <a:pPr algn="ctr"/>
            <a:r>
              <a:rPr lang="ru-RU" sz="2400" b="1" dirty="0" smtClean="0"/>
              <a:t>во множественном числе.</a:t>
            </a:r>
          </a:p>
        </p:txBody>
      </p:sp>
      <p:pic>
        <p:nvPicPr>
          <p:cNvPr id="9" name="Рисунок 8" descr="Рисунок34.png"/>
          <p:cNvPicPr>
            <a:picLocks noChangeAspect="1"/>
          </p:cNvPicPr>
          <p:nvPr/>
        </p:nvPicPr>
        <p:blipFill>
          <a:blip r:embed="rId6" cstate="print"/>
          <a:srcRect l="5524" t="12950" r="4253"/>
          <a:stretch>
            <a:fillRect/>
          </a:stretch>
        </p:blipFill>
        <p:spPr>
          <a:xfrm>
            <a:off x="1285852" y="3286124"/>
            <a:ext cx="7000924" cy="9604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786050" y="4143380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(единственное число)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Ер-еры-ер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836719" y="5879321"/>
            <a:ext cx="942972" cy="47148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5852" y="4572008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(Господь алчущих наполнил благ, богатящихся отпустил «тощими» - пустыми)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" name="Рисунок 7" descr="Рисунок35.png"/>
          <p:cNvPicPr>
            <a:picLocks noChangeAspect="1"/>
          </p:cNvPicPr>
          <p:nvPr/>
        </p:nvPicPr>
        <p:blipFill>
          <a:blip r:embed="rId6" cstate="print"/>
          <a:srcRect l="5472" t="4262" r="5147"/>
          <a:stretch>
            <a:fillRect/>
          </a:stretch>
        </p:blipFill>
        <p:spPr>
          <a:xfrm>
            <a:off x="1500166" y="1071546"/>
            <a:ext cx="7000924" cy="3209647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ь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3244" y="500391"/>
            <a:ext cx="5211110" cy="5428588"/>
          </a:xfrm>
          <a:prstGeom prst="rect">
            <a:avLst/>
          </a:prstGeom>
        </p:spPr>
      </p:pic>
      <p:pic>
        <p:nvPicPr>
          <p:cNvPr id="10" name="Рисунок 9" descr="ь=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28604"/>
            <a:ext cx="3857652" cy="5672635"/>
          </a:xfrm>
          <a:prstGeom prst="rect">
            <a:avLst/>
          </a:prstGeom>
        </p:spPr>
      </p:pic>
      <p:pic>
        <p:nvPicPr>
          <p:cNvPr id="11" name="Рисунок 10" descr="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28604"/>
            <a:ext cx="3071834" cy="5484476"/>
          </a:xfrm>
          <a:prstGeom prst="rect">
            <a:avLst/>
          </a:prstGeom>
        </p:spPr>
      </p:pic>
      <p:pic>
        <p:nvPicPr>
          <p:cNvPr id="8" name="Рисунок 7" descr="ь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868" y="428604"/>
            <a:ext cx="2238375" cy="2333625"/>
          </a:xfrm>
          <a:prstGeom prst="rect">
            <a:avLst/>
          </a:prstGeom>
        </p:spPr>
      </p:pic>
      <p:pic>
        <p:nvPicPr>
          <p:cNvPr id="12" name="Рисунок 11" descr="Рисунок1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016" y="428604"/>
            <a:ext cx="1571636" cy="2306045"/>
          </a:xfrm>
          <a:prstGeom prst="rect">
            <a:avLst/>
          </a:prstGeom>
        </p:spPr>
      </p:pic>
      <p:pic>
        <p:nvPicPr>
          <p:cNvPr id="13" name="Рисунок 12" descr="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2928934"/>
            <a:ext cx="1752605" cy="3129115"/>
          </a:xfrm>
          <a:prstGeom prst="rect">
            <a:avLst/>
          </a:prstGeom>
        </p:spPr>
      </p:pic>
      <p:pic>
        <p:nvPicPr>
          <p:cNvPr id="14" name="Рисунок 13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25" y="6143644"/>
            <a:ext cx="942972" cy="471486"/>
          </a:xfrm>
          <a:prstGeom prst="rect">
            <a:avLst/>
          </a:prstGeom>
        </p:spPr>
      </p:pic>
      <p:pic>
        <p:nvPicPr>
          <p:cNvPr id="4" name="Рисунок 3" descr="Рисунок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3428992" cy="6858000"/>
          </a:xfrm>
          <a:prstGeom prst="rect">
            <a:avLst/>
          </a:prstGeom>
        </p:spPr>
      </p:pic>
      <p:pic>
        <p:nvPicPr>
          <p:cNvPr id="5" name="Рисунок 4" descr="Рисунок13.png"/>
          <p:cNvPicPr>
            <a:picLocks noChangeAspect="1"/>
          </p:cNvPicPr>
          <p:nvPr/>
        </p:nvPicPr>
        <p:blipFill>
          <a:blip r:embed="rId10" cstate="print"/>
          <a:srcRect l="20499" t="23706" r="23181"/>
          <a:stretch>
            <a:fillRect/>
          </a:stretch>
        </p:blipFill>
        <p:spPr>
          <a:xfrm>
            <a:off x="642910" y="357166"/>
            <a:ext cx="1928826" cy="1865524"/>
          </a:xfrm>
          <a:prstGeom prst="rect">
            <a:avLst/>
          </a:prstGeom>
        </p:spPr>
      </p:pic>
      <p:pic>
        <p:nvPicPr>
          <p:cNvPr id="6" name="Рисунок 5" descr="ь+ копия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14348" y="2786058"/>
            <a:ext cx="2238688" cy="2495899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 loop="1">
        <p:snd r:embed="rId2" name="Водяной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Азбука Елизаветы Меркурьевны Бём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0"/>
            <a:ext cx="4641980" cy="6865857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836719" y="5879321"/>
            <a:ext cx="942972" cy="4714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714876" y="428604"/>
            <a:ext cx="41279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Ерь</a:t>
            </a:r>
            <a:r>
              <a:rPr lang="ru-RU" sz="44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4000" b="1" dirty="0" smtClean="0"/>
              <a:t>из Церковно-славянского букваря.</a:t>
            </a:r>
          </a:p>
          <a:p>
            <a:pPr algn="ctr"/>
            <a:r>
              <a:rPr lang="ru-RU" sz="4000" b="1" dirty="0" err="1" smtClean="0"/>
              <a:t>Карион</a:t>
            </a:r>
            <a:r>
              <a:rPr lang="ru-RU" sz="4000" b="1" dirty="0" smtClean="0"/>
              <a:t> Истомин</a:t>
            </a:r>
          </a:p>
          <a:p>
            <a:pPr algn="ctr"/>
            <a:r>
              <a:rPr lang="ru-RU" sz="4000" b="1" dirty="0" smtClean="0"/>
              <a:t>Москва</a:t>
            </a:r>
          </a:p>
          <a:p>
            <a:pPr algn="ctr"/>
            <a:r>
              <a:rPr lang="ru-RU" sz="4000" b="1" dirty="0" smtClean="0"/>
              <a:t>1694 г.</a:t>
            </a:r>
            <a:endParaRPr lang="ru-RU" sz="4000" b="1" dirty="0"/>
          </a:p>
        </p:txBody>
      </p:sp>
    </p:spTree>
  </p:cSld>
  <p:clrMapOvr>
    <a:masterClrMapping/>
  </p:clrMapOvr>
  <p:transition>
    <p:split orient="vert"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7290" y="4500570"/>
            <a:ext cx="70723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Ерь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тонкословит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 в произношении гласа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A1B1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В речениях же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званство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украса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A1B1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Впереди не стоит, в конце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Times New Roman" pitchFamily="18" charset="0"/>
              </a:rPr>
              <a:t>последствует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A1B1A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Arial" pitchFamily="34" charset="0"/>
              </a:rPr>
              <a:t>Обаче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4A1B1A"/>
                </a:solidFill>
                <a:effectLst/>
                <a:ea typeface="Times New Roman" pitchFamily="18" charset="0"/>
                <a:cs typeface="Arial" pitchFamily="34" charset="0"/>
              </a:rPr>
              <a:t> в месте своем та действует...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4A1B1A"/>
              </a:solidFill>
              <a:effectLst/>
            </a:endParaRPr>
          </a:p>
        </p:txBody>
      </p:sp>
      <p:pic>
        <p:nvPicPr>
          <p:cNvPr id="5" name="Рисунок 4" descr="Рисунок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14290"/>
            <a:ext cx="2908570" cy="4319081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500562" y="1857364"/>
            <a:ext cx="2286016" cy="83098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</a:rPr>
              <a:t>Ь - </a:t>
            </a:r>
            <a:r>
              <a:rPr lang="ru-RU" sz="4800" b="1" dirty="0" err="1" smtClean="0">
                <a:solidFill>
                  <a:srgbClr val="C00000"/>
                </a:solidFill>
              </a:rPr>
              <a:t>ерь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10" name="Рисунок 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29586" y="5715016"/>
            <a:ext cx="942972" cy="471486"/>
          </a:xfrm>
          <a:prstGeom prst="rect">
            <a:avLst/>
          </a:prstGeom>
        </p:spPr>
      </p:pic>
      <p:pic>
        <p:nvPicPr>
          <p:cNvPr id="9" name="Рисунок 8" descr="ь1 копия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071678"/>
            <a:ext cx="2616796" cy="3988709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000364" y="2786058"/>
            <a:ext cx="55006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У </a:t>
            </a:r>
            <a:r>
              <a:rPr lang="ru-RU" sz="2800" b="1" dirty="0" err="1" smtClean="0">
                <a:solidFill>
                  <a:srgbClr val="C00000"/>
                </a:solidFill>
              </a:rPr>
              <a:t>ерь</a:t>
            </a:r>
            <a:r>
              <a:rPr lang="ru-RU" sz="2800" b="1" dirty="0" smtClean="0">
                <a:solidFill>
                  <a:srgbClr val="C00000"/>
                </a:solidFill>
              </a:rPr>
              <a:t> </a:t>
            </a:r>
            <a:r>
              <a:rPr lang="ru-RU" sz="2800" b="1" dirty="0" smtClean="0"/>
              <a:t>скромная ро</a:t>
            </a:r>
            <a:r>
              <a:rPr lang="ru-RU" sz="2800" b="1" dirty="0" smtClean="0">
                <a:solidFill>
                  <a:srgbClr val="0070C0"/>
                </a:solidFill>
              </a:rPr>
              <a:t>л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/>
              <a:t> – показа</a:t>
            </a:r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/>
              <a:t> на пи</a:t>
            </a:r>
            <a:r>
              <a:rPr lang="ru-RU" sz="2800" b="1" dirty="0" smtClean="0">
                <a:solidFill>
                  <a:srgbClr val="0070C0"/>
                </a:solidFill>
              </a:rPr>
              <a:t>с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/>
              <a:t>ме мягкос</a:t>
            </a:r>
            <a:r>
              <a:rPr lang="ru-RU" sz="2800" b="1" dirty="0" smtClean="0">
                <a:solidFill>
                  <a:srgbClr val="0070C0"/>
                </a:solidFill>
              </a:rPr>
              <a:t>т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/>
              <a:t> согласного.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4071942"/>
            <a:ext cx="53578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В церковнославянском языке </a:t>
            </a:r>
            <a:r>
              <a:rPr lang="ru-RU" sz="2800" b="1" i="1" dirty="0" smtClean="0">
                <a:solidFill>
                  <a:srgbClr val="0070C0"/>
                </a:solidFill>
              </a:rPr>
              <a:t>при письме </a:t>
            </a:r>
            <a:r>
              <a:rPr lang="ru-RU" sz="2800" b="1" i="1" dirty="0" err="1" smtClean="0">
                <a:solidFill>
                  <a:srgbClr val="C00000"/>
                </a:solidFill>
              </a:rPr>
              <a:t>ерь</a:t>
            </a: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можно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пропускать, но </a:t>
            </a:r>
            <a:r>
              <a:rPr lang="ru-RU" sz="2800" b="1" i="1" dirty="0" smtClean="0">
                <a:solidFill>
                  <a:srgbClr val="00B050"/>
                </a:solidFill>
              </a:rPr>
              <a:t>не в чтении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</p:txBody>
      </p:sp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86380" y="3500438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(воз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>
                <a:solidFill>
                  <a:srgbClr val="00B050"/>
                </a:solidFill>
              </a:rPr>
              <a:t>мут)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2910" y="4786322"/>
            <a:ext cx="1857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(платок)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Рисунок 2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6710" y="5857892"/>
            <a:ext cx="942972" cy="471486"/>
          </a:xfrm>
          <a:prstGeom prst="rect">
            <a:avLst/>
          </a:prstGeom>
        </p:spPr>
      </p:pic>
      <p:pic>
        <p:nvPicPr>
          <p:cNvPr id="14" name="Рисунок 13" descr="Рисунок16.png"/>
          <p:cNvPicPr>
            <a:picLocks noChangeAspect="1"/>
          </p:cNvPicPr>
          <p:nvPr/>
        </p:nvPicPr>
        <p:blipFill>
          <a:blip r:embed="rId5" cstate="print"/>
          <a:srcRect l="17817" t="9932" r="15136" b="14941"/>
          <a:stretch>
            <a:fillRect/>
          </a:stretch>
        </p:blipFill>
        <p:spPr>
          <a:xfrm>
            <a:off x="571472" y="2571744"/>
            <a:ext cx="1785950" cy="1071570"/>
          </a:xfrm>
          <a:prstGeom prst="rect">
            <a:avLst/>
          </a:prstGeom>
        </p:spPr>
      </p:pic>
      <p:pic>
        <p:nvPicPr>
          <p:cNvPr id="15" name="Рисунок 14" descr="Рисунок17.png"/>
          <p:cNvPicPr>
            <a:picLocks noChangeAspect="1"/>
          </p:cNvPicPr>
          <p:nvPr/>
        </p:nvPicPr>
        <p:blipFill>
          <a:blip r:embed="rId6" cstate="print"/>
          <a:srcRect l="16786" t="9932" r="16786"/>
          <a:stretch>
            <a:fillRect/>
          </a:stretch>
        </p:blipFill>
        <p:spPr>
          <a:xfrm>
            <a:off x="571472" y="3500438"/>
            <a:ext cx="2113374" cy="1357322"/>
          </a:xfrm>
          <a:prstGeom prst="rect">
            <a:avLst/>
          </a:prstGeom>
        </p:spPr>
      </p:pic>
      <p:pic>
        <p:nvPicPr>
          <p:cNvPr id="16" name="Рисунок 15" descr="Рисунок18.png"/>
          <p:cNvPicPr>
            <a:picLocks noChangeAspect="1"/>
          </p:cNvPicPr>
          <p:nvPr/>
        </p:nvPicPr>
        <p:blipFill>
          <a:blip r:embed="rId7" cstate="print"/>
          <a:srcRect l="13203" t="9932" r="13203" b="9932"/>
          <a:stretch>
            <a:fillRect/>
          </a:stretch>
        </p:blipFill>
        <p:spPr>
          <a:xfrm>
            <a:off x="500034" y="5143512"/>
            <a:ext cx="2857520" cy="1143008"/>
          </a:xfrm>
          <a:prstGeom prst="rect">
            <a:avLst/>
          </a:prstGeom>
        </p:spPr>
      </p:pic>
      <p:pic>
        <p:nvPicPr>
          <p:cNvPr id="17" name="Рисунок 16" descr="Рисунок19.png"/>
          <p:cNvPicPr>
            <a:picLocks noChangeAspect="1"/>
          </p:cNvPicPr>
          <p:nvPr/>
        </p:nvPicPr>
        <p:blipFill>
          <a:blip r:embed="rId8" cstate="print"/>
          <a:srcRect l="14292" t="15025" r="12459" b="9848"/>
          <a:stretch>
            <a:fillRect/>
          </a:stretch>
        </p:blipFill>
        <p:spPr>
          <a:xfrm>
            <a:off x="5357818" y="2285992"/>
            <a:ext cx="2928958" cy="1071570"/>
          </a:xfrm>
          <a:prstGeom prst="rect">
            <a:avLst/>
          </a:prstGeom>
        </p:spPr>
      </p:pic>
      <p:pic>
        <p:nvPicPr>
          <p:cNvPr id="18" name="Рисунок 17" descr="Рисунок20.png"/>
          <p:cNvPicPr>
            <a:picLocks noChangeAspect="1"/>
          </p:cNvPicPr>
          <p:nvPr/>
        </p:nvPicPr>
        <p:blipFill>
          <a:blip r:embed="rId9" cstate="print"/>
          <a:srcRect l="21224" t="24958" r="21224" b="19949"/>
          <a:stretch>
            <a:fillRect/>
          </a:stretch>
        </p:blipFill>
        <p:spPr>
          <a:xfrm>
            <a:off x="6286512" y="3929066"/>
            <a:ext cx="1714512" cy="85725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357950" y="5000636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(т</a:t>
            </a:r>
            <a:r>
              <a:rPr lang="ru-RU" sz="2800" b="1" dirty="0" smtClean="0">
                <a:solidFill>
                  <a:srgbClr val="C00000"/>
                </a:solidFill>
              </a:rPr>
              <a:t>ь</a:t>
            </a:r>
            <a:r>
              <a:rPr lang="ru-RU" sz="2800" b="1" dirty="0" smtClean="0">
                <a:solidFill>
                  <a:srgbClr val="00B050"/>
                </a:solidFill>
              </a:rPr>
              <a:t>ма)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24" name="Рисунок 23" descr="Рисунок21.png"/>
          <p:cNvPicPr>
            <a:picLocks noChangeAspect="1"/>
          </p:cNvPicPr>
          <p:nvPr/>
        </p:nvPicPr>
        <p:blipFill>
          <a:blip r:embed="rId10" cstate="print"/>
          <a:srcRect l="7531" t="25042" r="7748"/>
          <a:stretch>
            <a:fillRect/>
          </a:stretch>
        </p:blipFill>
        <p:spPr>
          <a:xfrm>
            <a:off x="2786050" y="928670"/>
            <a:ext cx="5999824" cy="9977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572000" y="178592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(</a:t>
            </a:r>
            <a:r>
              <a:rPr lang="ru-RU" sz="2800" b="1" dirty="0" err="1" smtClean="0">
                <a:solidFill>
                  <a:srgbClr val="00B050"/>
                </a:solidFill>
              </a:rPr>
              <a:t>предстател</a:t>
            </a:r>
            <a:r>
              <a:rPr lang="ru-RU" sz="2800" b="1" dirty="0" err="1" smtClean="0">
                <a:solidFill>
                  <a:srgbClr val="C00000"/>
                </a:solidFill>
              </a:rPr>
              <a:t>ь</a:t>
            </a:r>
            <a:r>
              <a:rPr lang="ru-RU" sz="2800" b="1" dirty="0" err="1" smtClean="0">
                <a:solidFill>
                  <a:srgbClr val="00B050"/>
                </a:solidFill>
              </a:rPr>
              <a:t>ство</a:t>
            </a:r>
            <a:r>
              <a:rPr lang="ru-RU" sz="2800" b="1" dirty="0" smtClean="0">
                <a:solidFill>
                  <a:srgbClr val="00B050"/>
                </a:solidFill>
              </a:rPr>
              <a:t>)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35" name="Рисунок 34" descr="Рисунок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1643050"/>
            <a:ext cx="518117" cy="91432"/>
          </a:xfrm>
          <a:prstGeom prst="rect">
            <a:avLst/>
          </a:prstGeom>
        </p:spPr>
      </p:pic>
      <p:pic>
        <p:nvPicPr>
          <p:cNvPr id="36" name="Рисунок 35" descr="Рисунок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357950" y="3429000"/>
            <a:ext cx="518117" cy="91432"/>
          </a:xfrm>
          <a:prstGeom prst="rect">
            <a:avLst/>
          </a:prstGeom>
        </p:spPr>
      </p:pic>
      <p:pic>
        <p:nvPicPr>
          <p:cNvPr id="37" name="Рисунок 36" descr="Рисунок2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72264" y="4786322"/>
            <a:ext cx="518117" cy="91432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2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2200517" cy="163120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10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Еръ</a:t>
            </a:r>
            <a:endParaRPr lang="ru-RU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Рисунок 7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5" y="6143644"/>
            <a:ext cx="942972" cy="47148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00298" y="2071678"/>
            <a:ext cx="2411215" cy="163120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10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Еры</a:t>
            </a:r>
            <a:endParaRPr lang="ru-RU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3929066"/>
            <a:ext cx="2132293" cy="1631206"/>
          </a:xfrm>
          <a:prstGeom prst="rect">
            <a:avLst/>
          </a:prstGeom>
          <a:noFill/>
        </p:spPr>
        <p:txBody>
          <a:bodyPr wrap="none" lIns="91429" tIns="45715" rIns="91429" bIns="45715">
            <a:spAutoFit/>
          </a:bodyPr>
          <a:lstStyle/>
          <a:p>
            <a:pPr algn="ctr"/>
            <a:r>
              <a:rPr lang="ru-RU" sz="10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Ерь</a:t>
            </a:r>
            <a:endParaRPr lang="ru-RU" sz="10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  <p:sndAc>
      <p:stSnd loop="1">
        <p:snd r:embed="rId2" name="Водяной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40"/>
                            </p:stCondLst>
                            <p:childTnLst>
                              <p:par>
                                <p:cTn id="22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CC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80"/>
                            </p:stCondLst>
                            <p:childTnLst>
                              <p:par>
                                <p:cTn id="27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66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62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01025" y="6143644"/>
            <a:ext cx="942972" cy="471486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00042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Не бойся, когда не знаешь: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1670" y="4500570"/>
            <a:ext cx="55721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5400" b="1" dirty="0" smtClean="0">
                <a:solidFill>
                  <a:srgbClr val="C00000"/>
                </a:solidFill>
              </a:rPr>
              <a:t>страшно, когда знать не хочется.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knigi-17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1870" y="1500174"/>
            <a:ext cx="2084625" cy="3095824"/>
          </a:xfrm>
          <a:prstGeom prst="rect">
            <a:avLst/>
          </a:prstGeom>
        </p:spPr>
      </p:pic>
    </p:spTree>
  </p:cSld>
  <p:clrMapOvr>
    <a:masterClrMapping/>
  </p:clrMapOvr>
  <p:transition>
    <p:dissolve/>
    <p:sndAc>
      <p:stSnd>
        <p:snd r:embed="rId2" name="vstuplenije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71736" y="1571612"/>
            <a:ext cx="4357718" cy="378565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ru-RU" sz="2400" b="1" dirty="0" smtClean="0">
                <a:ea typeface="Times New Roman"/>
                <a:cs typeface="Times New Roman"/>
              </a:rPr>
              <a:t>В букве «</a:t>
            </a:r>
            <a:r>
              <a:rPr lang="ru-RU" sz="2400" b="1" dirty="0" err="1" smtClean="0">
                <a:ea typeface="Times New Roman"/>
                <a:cs typeface="Times New Roman"/>
              </a:rPr>
              <a:t>ерь</a:t>
            </a:r>
            <a:r>
              <a:rPr lang="ru-RU" sz="2400" b="1" dirty="0" smtClean="0">
                <a:ea typeface="Times New Roman"/>
                <a:cs typeface="Times New Roman"/>
              </a:rPr>
              <a:t>» кружок лежит,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рядом палочка стоит,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эта палочка вперёд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круглый обруч поведёт.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Обруч с палочкой - итак,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получился мягкий знак,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а зовут его теперь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по старинке - буквой «</a:t>
            </a:r>
            <a:r>
              <a:rPr lang="ru-RU" sz="2400" b="1" dirty="0" err="1" smtClean="0">
                <a:ea typeface="Times New Roman"/>
                <a:cs typeface="Times New Roman"/>
              </a:rPr>
              <a:t>ерь</a:t>
            </a:r>
            <a:r>
              <a:rPr lang="ru-RU" sz="2400" b="1" dirty="0" smtClean="0">
                <a:ea typeface="Times New Roman"/>
                <a:cs typeface="Times New Roman"/>
              </a:rPr>
              <a:t>».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Ну, а если палка с ручкой -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мы не «</a:t>
            </a:r>
            <a:r>
              <a:rPr lang="ru-RU" sz="2400" b="1" dirty="0" err="1" smtClean="0">
                <a:ea typeface="Times New Roman"/>
                <a:cs typeface="Times New Roman"/>
              </a:rPr>
              <a:t>ерь</a:t>
            </a:r>
            <a:r>
              <a:rPr lang="ru-RU" sz="2400" b="1" dirty="0" smtClean="0">
                <a:ea typeface="Times New Roman"/>
                <a:cs typeface="Times New Roman"/>
              </a:rPr>
              <a:t>», а «ер» получим.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428860" y="285728"/>
            <a:ext cx="378621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Алла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Михалевич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Буквы «Ь и Ъ»</a:t>
            </a:r>
          </a:p>
        </p:txBody>
      </p:sp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Рисунок 26" descr="Рисунок9.png"/>
          <p:cNvPicPr>
            <a:picLocks noChangeAspect="1"/>
          </p:cNvPicPr>
          <p:nvPr/>
        </p:nvPicPr>
        <p:blipFill>
          <a:blip r:embed="rId4" cstate="print"/>
          <a:srcRect l="25117" t="27462" r="25117"/>
          <a:stretch>
            <a:fillRect/>
          </a:stretch>
        </p:blipFill>
        <p:spPr>
          <a:xfrm>
            <a:off x="5286380" y="1428736"/>
            <a:ext cx="1428760" cy="1379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285728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Найди букву </a:t>
            </a:r>
            <a:r>
              <a:rPr lang="ru-RU" sz="3200" b="1" dirty="0" smtClean="0">
                <a:solidFill>
                  <a:srgbClr val="C00000"/>
                </a:solidFill>
              </a:rPr>
              <a:t>Ы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по названию?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2" name="Рисунок 21" descr="Рисунок8.png">
            <a:hlinkClick r:id="" action="ppaction://noaction" highlightClick="1">
              <a:snd r:embed="rId5" name="applause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 l="22629" t="27462" r="22629"/>
          <a:stretch>
            <a:fillRect/>
          </a:stretch>
        </p:blipFill>
        <p:spPr>
          <a:xfrm>
            <a:off x="5214942" y="1428736"/>
            <a:ext cx="1571636" cy="1379525"/>
          </a:xfrm>
          <a:prstGeom prst="rect">
            <a:avLst/>
          </a:prstGeom>
        </p:spPr>
      </p:pic>
      <p:pic>
        <p:nvPicPr>
          <p:cNvPr id="28" name="Рисунок 27" descr="Рисунок10.png">
            <a:hlinkClick r:id="" action="ppaction://noaction" highlightClick="1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8" cstate="print"/>
          <a:srcRect l="24522" t="27462" r="29154"/>
          <a:stretch>
            <a:fillRect/>
          </a:stretch>
        </p:blipFill>
        <p:spPr>
          <a:xfrm>
            <a:off x="5357818" y="3143248"/>
            <a:ext cx="1428760" cy="1379525"/>
          </a:xfrm>
          <a:prstGeom prst="rect">
            <a:avLst/>
          </a:prstGeom>
        </p:spPr>
      </p:pic>
      <p:pic>
        <p:nvPicPr>
          <p:cNvPr id="29" name="Рисунок 28" descr="Рисунок11.png">
            <a:hlinkClick r:id="" action="ppaction://noaction" highlightClick="1">
              <a:snd r:embed="rId7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 l="26793" t="27462" r="29113"/>
          <a:stretch>
            <a:fillRect/>
          </a:stretch>
        </p:blipFill>
        <p:spPr>
          <a:xfrm>
            <a:off x="5500694" y="4786322"/>
            <a:ext cx="1357322" cy="1379525"/>
          </a:xfrm>
          <a:prstGeom prst="rect">
            <a:avLst/>
          </a:prstGeom>
        </p:spPr>
      </p:pic>
      <p:pic>
        <p:nvPicPr>
          <p:cNvPr id="30" name="Рисунок 29" descr="000001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71736" y="3643314"/>
            <a:ext cx="2581275" cy="2581275"/>
          </a:xfrm>
          <a:prstGeom prst="rect">
            <a:avLst/>
          </a:prstGeom>
        </p:spPr>
      </p:pic>
      <p:pic>
        <p:nvPicPr>
          <p:cNvPr id="37" name="Рисунок 36" descr="13663655_371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429388" y="1643050"/>
            <a:ext cx="952500" cy="1143000"/>
          </a:xfrm>
          <a:prstGeom prst="rect">
            <a:avLst/>
          </a:prstGeom>
        </p:spPr>
      </p:pic>
      <p:pic>
        <p:nvPicPr>
          <p:cNvPr id="38" name="Рисунок 37" descr="13663655_37118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714876" y="1643050"/>
            <a:ext cx="952500" cy="1143000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  <p:sndAc>
      <p:stSnd>
        <p:snd r:embed="rId2" name="Колокол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о-Люди-Мысле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Рисунок 12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71876"/>
            <a:ext cx="3071834" cy="963088"/>
          </a:xfrm>
          <a:prstGeom prst="rect">
            <a:avLst/>
          </a:prstGeom>
        </p:spPr>
      </p:pic>
      <p:pic>
        <p:nvPicPr>
          <p:cNvPr id="14" name="Рисунок 13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4929198"/>
            <a:ext cx="2786082" cy="963088"/>
          </a:xfrm>
          <a:prstGeom prst="rect">
            <a:avLst/>
          </a:prstGeom>
        </p:spPr>
      </p:pic>
      <p:sp>
        <p:nvSpPr>
          <p:cNvPr id="8" name="TextBox 7">
            <a:hlinkClick r:id="" action="ppaction://noaction" highlightClick="1">
              <a:snd r:embed="rId5" name="hammer.wav"/>
            </a:hlinkClick>
          </p:cNvPr>
          <p:cNvSpPr txBox="1"/>
          <p:nvPr/>
        </p:nvSpPr>
        <p:spPr>
          <a:xfrm>
            <a:off x="4357686" y="3429000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4A1B1A"/>
                </a:solidFill>
              </a:rPr>
              <a:t>ерошка</a:t>
            </a:r>
            <a:endParaRPr lang="ru-RU" sz="6600" b="1" dirty="0">
              <a:solidFill>
                <a:srgbClr val="4A1B1A"/>
              </a:solidFill>
            </a:endParaRPr>
          </a:p>
        </p:txBody>
      </p:sp>
      <p:sp>
        <p:nvSpPr>
          <p:cNvPr id="10" name="TextBox 9">
            <a:hlinkClick r:id="" action="ppaction://noaction" highlightClick="1">
              <a:snd r:embed="rId5" name="hammer.wav"/>
            </a:hlinkClick>
          </p:cNvPr>
          <p:cNvSpPr txBox="1"/>
          <p:nvPr/>
        </p:nvSpPr>
        <p:spPr>
          <a:xfrm>
            <a:off x="4429124" y="4786322"/>
            <a:ext cx="30718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4A1B1A"/>
                </a:solidFill>
              </a:rPr>
              <a:t>ярило</a:t>
            </a:r>
            <a:endParaRPr lang="ru-RU" sz="6600" b="1" dirty="0">
              <a:solidFill>
                <a:srgbClr val="4A1B1A"/>
              </a:solidFill>
            </a:endParaRPr>
          </a:p>
        </p:txBody>
      </p:sp>
      <p:pic>
        <p:nvPicPr>
          <p:cNvPr id="20" name="Рисунок 19" descr="572829430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0556" y="1142983"/>
            <a:ext cx="3091275" cy="4286281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357430"/>
            <a:ext cx="2322384" cy="963088"/>
          </a:xfrm>
          <a:prstGeom prst="rect">
            <a:avLst/>
          </a:prstGeom>
        </p:spPr>
      </p:pic>
      <p:pic>
        <p:nvPicPr>
          <p:cNvPr id="4" name="Рисунок 3" descr="Рисунок5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500166" y="1142984"/>
            <a:ext cx="1095528" cy="1524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357166"/>
            <a:ext cx="50720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Как называется знак, который ставят вместо буквы </a:t>
            </a:r>
            <a:r>
              <a:rPr lang="ru-RU" sz="3200" b="1" dirty="0" smtClean="0">
                <a:solidFill>
                  <a:srgbClr val="C00000"/>
                </a:solidFill>
              </a:rPr>
              <a:t>Ъ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32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TextBox 5">
            <a:hlinkClick r:id="" action="ppaction://noaction" highlightClick="1">
              <a:snd r:embed="rId8" name="applause.wav"/>
            </a:hlinkClick>
          </p:cNvPr>
          <p:cNvSpPr txBox="1"/>
          <p:nvPr/>
        </p:nvSpPr>
        <p:spPr>
          <a:xfrm>
            <a:off x="4857752" y="2214554"/>
            <a:ext cx="2071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err="1" smtClean="0">
                <a:solidFill>
                  <a:srgbClr val="4A1B1A"/>
                </a:solidFill>
              </a:rPr>
              <a:t>ерок</a:t>
            </a:r>
            <a:endParaRPr lang="ru-RU" sz="6600" b="1" dirty="0">
              <a:solidFill>
                <a:srgbClr val="4A1B1A"/>
              </a:solidFill>
            </a:endParaRP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9" cstate="print"/>
          <a:srcRect l="39184" t="23958" r="45193" b="52083"/>
          <a:stretch>
            <a:fillRect/>
          </a:stretch>
        </p:blipFill>
        <p:spPr>
          <a:xfrm>
            <a:off x="1285852" y="3286124"/>
            <a:ext cx="1615120" cy="2857520"/>
          </a:xfrm>
          <a:prstGeom prst="rect">
            <a:avLst/>
          </a:prstGeom>
        </p:spPr>
      </p:pic>
      <p:pic>
        <p:nvPicPr>
          <p:cNvPr id="21" name="Picture 25" descr="KIDS01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6732" y="4572008"/>
            <a:ext cx="2476504" cy="171450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  <p:sndAc>
      <p:stSnd>
        <p:snd r:embed="rId2" name="Колокол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ко-Люди-Мыслет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Рисунок 11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72113" y="3429000"/>
            <a:ext cx="3643338" cy="928694"/>
          </a:xfrm>
          <a:prstGeom prst="rect">
            <a:avLst/>
          </a:prstGeom>
        </p:spPr>
      </p:pic>
      <p:pic>
        <p:nvPicPr>
          <p:cNvPr id="17" name="Рисунок 16" descr="Рисунок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5224" y="4742130"/>
            <a:ext cx="3429024" cy="1071570"/>
          </a:xfrm>
          <a:prstGeom prst="rect">
            <a:avLst/>
          </a:prstGeom>
        </p:spPr>
      </p:pic>
      <p:pic>
        <p:nvPicPr>
          <p:cNvPr id="4" name="Рисунок 3" descr="Рисунок5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0166" y="1142984"/>
            <a:ext cx="1095528" cy="15242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00430" y="357166"/>
            <a:ext cx="5072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В каком слове можно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вместь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Ъ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поставить </a:t>
            </a:r>
            <a:r>
              <a:rPr lang="ru-RU" sz="3200" b="1" dirty="0" err="1" smtClean="0">
                <a:solidFill>
                  <a:srgbClr val="C00000"/>
                </a:solidFill>
              </a:rPr>
              <a:t>ерок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Рисунок5.png"/>
          <p:cNvPicPr>
            <a:picLocks noChangeAspect="1"/>
          </p:cNvPicPr>
          <p:nvPr/>
        </p:nvPicPr>
        <p:blipFill>
          <a:blip r:embed="rId6" cstate="print"/>
          <a:srcRect l="39184" t="23958" r="45193" b="52083"/>
          <a:stretch>
            <a:fillRect/>
          </a:stretch>
        </p:blipFill>
        <p:spPr>
          <a:xfrm>
            <a:off x="1285852" y="3286124"/>
            <a:ext cx="1615120" cy="2857520"/>
          </a:xfrm>
          <a:prstGeom prst="rect">
            <a:avLst/>
          </a:prstGeom>
        </p:spPr>
      </p:pic>
      <p:pic>
        <p:nvPicPr>
          <p:cNvPr id="19" name="Рисунок 18" descr="5c5c39b8b38d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14612" y="4572008"/>
            <a:ext cx="2286000" cy="1847850"/>
          </a:xfrm>
          <a:prstGeom prst="rect">
            <a:avLst/>
          </a:prstGeom>
        </p:spPr>
      </p:pic>
      <p:pic>
        <p:nvPicPr>
          <p:cNvPr id="22" name="Рисунок 21" descr="Рисунок4.png">
            <a:hlinkClick r:id="" action="ppaction://noaction" highlightClick="1">
              <a:snd r:embed="rId8" name="hammer.wav"/>
            </a:hlinkClick>
          </p:cNvPr>
          <p:cNvPicPr>
            <a:picLocks noChangeAspect="1"/>
          </p:cNvPicPr>
          <p:nvPr/>
        </p:nvPicPr>
        <p:blipFill>
          <a:blip r:embed="rId9" cstate="print"/>
          <a:srcRect l="12190" t="10752" r="11187"/>
          <a:stretch>
            <a:fillRect/>
          </a:stretch>
        </p:blipFill>
        <p:spPr>
          <a:xfrm>
            <a:off x="5028100" y="4572008"/>
            <a:ext cx="3143272" cy="1185942"/>
          </a:xfrm>
          <a:prstGeom prst="rect">
            <a:avLst/>
          </a:prstGeom>
        </p:spPr>
      </p:pic>
      <p:pic>
        <p:nvPicPr>
          <p:cNvPr id="24" name="Рисунок 23" descr="Рисунок7.png"/>
          <p:cNvPicPr>
            <a:picLocks noChangeAspect="1"/>
          </p:cNvPicPr>
          <p:nvPr/>
        </p:nvPicPr>
        <p:blipFill>
          <a:blip r:embed="rId10" cstate="print"/>
          <a:srcRect l="12834" t="23706" r="11595" b="8680"/>
          <a:stretch>
            <a:fillRect/>
          </a:stretch>
        </p:blipFill>
        <p:spPr>
          <a:xfrm>
            <a:off x="4784020" y="3286124"/>
            <a:ext cx="3631431" cy="1071570"/>
          </a:xfrm>
          <a:prstGeom prst="rect">
            <a:avLst/>
          </a:prstGeom>
        </p:spPr>
      </p:pic>
      <p:pic>
        <p:nvPicPr>
          <p:cNvPr id="25" name="Рисунок 24" descr="Рисунок5.png">
            <a:hlinkClick r:id="" action="ppaction://noaction" highlightClick="1">
              <a:snd r:embed="rId11" name="applause.wav"/>
            </a:hlinkClick>
          </p:cNvPr>
          <p:cNvPicPr>
            <a:picLocks noChangeAspect="1"/>
          </p:cNvPicPr>
          <p:nvPr/>
        </p:nvPicPr>
        <p:blipFill>
          <a:blip r:embed="rId12" cstate="print"/>
          <a:srcRect l="10352" t="6992" r="10353"/>
          <a:stretch>
            <a:fillRect/>
          </a:stretch>
        </p:blipFill>
        <p:spPr>
          <a:xfrm>
            <a:off x="4807832" y="1831447"/>
            <a:ext cx="3571900" cy="1235913"/>
          </a:xfrm>
          <a:prstGeom prst="rect">
            <a:avLst/>
          </a:prstGeom>
        </p:spPr>
      </p:pic>
      <p:pic>
        <p:nvPicPr>
          <p:cNvPr id="18" name="Рисунок 17" descr="d5d08a29b59bbc39b217ce5c751dbc73.gif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000892" y="1928802"/>
            <a:ext cx="1905000" cy="1905000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  <p:sndAc>
      <p:stSnd>
        <p:snd r:embed="rId2" name="Колокол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643174" y="1357298"/>
            <a:ext cx="478634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/>
                <a:cs typeface="Times New Roman"/>
              </a:rPr>
              <a:t>После «К» в словце «</a:t>
            </a:r>
            <a:r>
              <a:rPr lang="ru-RU" sz="2400" b="1" dirty="0" err="1" smtClean="0">
                <a:ea typeface="Times New Roman"/>
                <a:cs typeface="Times New Roman"/>
              </a:rPr>
              <a:t>дурак</a:t>
            </a:r>
            <a:r>
              <a:rPr lang="ru-RU" sz="2400" b="1" dirty="0" smtClean="0">
                <a:ea typeface="Times New Roman"/>
                <a:cs typeface="Times New Roman"/>
              </a:rPr>
              <a:t>»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«ер» стоял - как «твёрдый знак».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Был почти сто лет назад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этот «ер» в конце изъят.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Но </a:t>
            </a:r>
            <a:r>
              <a:rPr lang="ru-RU" sz="2400" b="1" dirty="0" err="1" smtClean="0">
                <a:ea typeface="Times New Roman"/>
                <a:cs typeface="Times New Roman"/>
              </a:rPr>
              <a:t>дурак</a:t>
            </a:r>
            <a:r>
              <a:rPr lang="ru-RU" sz="2400" b="1" dirty="0" smtClean="0">
                <a:ea typeface="Times New Roman"/>
                <a:cs typeface="Times New Roman"/>
              </a:rPr>
              <a:t>, что нам знаком,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так остался </a:t>
            </a:r>
            <a:r>
              <a:rPr lang="ru-RU" sz="2400" b="1" dirty="0" err="1" smtClean="0">
                <a:ea typeface="Times New Roman"/>
                <a:cs typeface="Times New Roman"/>
              </a:rPr>
              <a:t>дураком</a:t>
            </a:r>
            <a:r>
              <a:rPr lang="ru-RU" sz="2400" b="1" dirty="0" smtClean="0">
                <a:ea typeface="Times New Roman"/>
                <a:cs typeface="Times New Roman"/>
              </a:rPr>
              <a:t>.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Стал ли мягче дикий зверь,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оттого что мягкий «</a:t>
            </a:r>
            <a:r>
              <a:rPr lang="ru-RU" sz="2400" b="1" dirty="0" err="1" smtClean="0">
                <a:ea typeface="Times New Roman"/>
                <a:cs typeface="Times New Roman"/>
              </a:rPr>
              <a:t>ерь</a:t>
            </a:r>
            <a:r>
              <a:rPr lang="ru-RU" sz="2400" b="1" dirty="0" smtClean="0">
                <a:ea typeface="Times New Roman"/>
                <a:cs typeface="Times New Roman"/>
              </a:rPr>
              <a:t>»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сохранён ему в конце? </a:t>
            </a:r>
            <a:br>
              <a:rPr lang="ru-RU" sz="2400" b="1" dirty="0" smtClean="0">
                <a:ea typeface="Times New Roman"/>
                <a:cs typeface="Times New Roman"/>
              </a:rPr>
            </a:br>
            <a:r>
              <a:rPr lang="ru-RU" sz="2400" b="1" dirty="0" smtClean="0">
                <a:ea typeface="Times New Roman"/>
                <a:cs typeface="Times New Roman"/>
              </a:rPr>
              <a:t>Стал ли он добрей к овце? 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500298" y="214290"/>
            <a:ext cx="40719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Алла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Михалевич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ea typeface="Times New Roman" pitchFamily="18" charset="0"/>
              <a:cs typeface="Times New Roman" pitchFamily="18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Times New Roman" pitchFamily="18" charset="0"/>
              </a:rPr>
              <a:t>Буквы «Ь и Ъ»</a:t>
            </a:r>
          </a:p>
        </p:txBody>
      </p:sp>
      <p:pic>
        <p:nvPicPr>
          <p:cNvPr id="22" name="Рисунок 21" descr="31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5500702"/>
            <a:ext cx="1357322" cy="1034143"/>
          </a:xfrm>
          <a:prstGeom prst="rect">
            <a:avLst/>
          </a:prstGeom>
        </p:spPr>
      </p:pic>
      <p:pic>
        <p:nvPicPr>
          <p:cNvPr id="24" name="Рисунок 23" descr="647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5357826"/>
            <a:ext cx="1326863" cy="1135027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332656"/>
            <a:ext cx="849694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Ответьте на вопросы: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Вспомните, какой букве в русском алфавите соответствует </a:t>
            </a:r>
            <a:r>
              <a:rPr lang="ru-RU" sz="4000" b="1" dirty="0" smtClean="0">
                <a:solidFill>
                  <a:srgbClr val="C00000"/>
                </a:solidFill>
                <a:latin typeface="KYPRIAN" pitchFamily="2" charset="0"/>
              </a:rPr>
              <a:t>Ъ</a:t>
            </a:r>
            <a:r>
              <a:rPr lang="ru-RU" sz="2800" b="1" dirty="0" smtClean="0">
                <a:solidFill>
                  <a:srgbClr val="002060"/>
                </a:solidFill>
              </a:rPr>
              <a:t> (ер)?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Какую функцию </a:t>
            </a:r>
            <a:r>
              <a:rPr lang="ru-RU" sz="4000" b="1" dirty="0" smtClean="0">
                <a:solidFill>
                  <a:srgbClr val="C00000"/>
                </a:solidFill>
                <a:latin typeface="KYPRIAN" pitchFamily="2" charset="0"/>
              </a:rPr>
              <a:t>Ъ</a:t>
            </a:r>
            <a:r>
              <a:rPr lang="ru-RU" sz="2800" b="1" dirty="0" smtClean="0">
                <a:solidFill>
                  <a:srgbClr val="002060"/>
                </a:solidFill>
              </a:rPr>
              <a:t> (ер) выполняет в церковнославянском языке?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На какую букву в русском алфавите похожа </a:t>
            </a:r>
            <a:r>
              <a:rPr lang="ru-RU" sz="6000" b="1" dirty="0" err="1" smtClean="0">
                <a:solidFill>
                  <a:srgbClr val="C00000"/>
                </a:solidFill>
                <a:latin typeface="KYPRIAN" pitchFamily="2" charset="0"/>
              </a:rPr>
              <a:t>ь</a:t>
            </a:r>
            <a:r>
              <a:rPr lang="ru-RU" sz="6000" b="1" dirty="0" smtClean="0">
                <a:solidFill>
                  <a:srgbClr val="C00000"/>
                </a:solidFill>
                <a:latin typeface="KYPRIAN" pitchFamily="2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 err="1" smtClean="0">
                <a:solidFill>
                  <a:srgbClr val="002060"/>
                </a:solidFill>
              </a:rPr>
              <a:t>ерь</a:t>
            </a:r>
            <a:r>
              <a:rPr lang="ru-RU" sz="2800" b="1" dirty="0" smtClean="0">
                <a:solidFill>
                  <a:srgbClr val="002060"/>
                </a:solidFill>
              </a:rPr>
              <a:t>)?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</a:rPr>
              <a:t>Какое значение </a:t>
            </a:r>
            <a:r>
              <a:rPr lang="ru-RU" sz="6000" b="1" dirty="0" err="1" smtClean="0">
                <a:solidFill>
                  <a:srgbClr val="C00000"/>
                </a:solidFill>
                <a:latin typeface="KYPRIAN" pitchFamily="2" charset="0"/>
              </a:rPr>
              <a:t>ь</a:t>
            </a:r>
            <a:r>
              <a:rPr lang="ru-RU" sz="2800" b="1" dirty="0" smtClean="0">
                <a:solidFill>
                  <a:srgbClr val="002060"/>
                </a:solidFill>
              </a:rPr>
              <a:t> (</a:t>
            </a:r>
            <a:r>
              <a:rPr lang="ru-RU" sz="2800" b="1" dirty="0" err="1" smtClean="0">
                <a:solidFill>
                  <a:srgbClr val="002060"/>
                </a:solidFill>
              </a:rPr>
              <a:t>ерь</a:t>
            </a:r>
            <a:r>
              <a:rPr lang="ru-RU" sz="2800" b="1" dirty="0" smtClean="0">
                <a:solidFill>
                  <a:srgbClr val="002060"/>
                </a:solidFill>
              </a:rPr>
              <a:t>) имеет в церковнославянском языке?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1" name="Рисунок 6" descr="солнце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0"/>
            <a:ext cx="141533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 loop="1">
        <p:snd r:embed="rId2" name="Добрый жук1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87824" y="908720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Задания к уроку: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6" y="1772816"/>
            <a:ext cx="831743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6" descr="солнце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23528" y="188640"/>
            <a:ext cx="1487066" cy="143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83568" y="1772816"/>
            <a:ext cx="7200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6"/>
            <a:ext cx="8317432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 loop="1">
        <p:snd r:embed="rId2" name="Добрый жук1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фон1-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5" descr="птицы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0"/>
            <a:ext cx="242887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da237fdbf25.gif"/>
          <p:cNvPicPr>
            <a:picLocks noChangeAspect="1"/>
          </p:cNvPicPr>
          <p:nvPr/>
        </p:nvPicPr>
        <p:blipFill>
          <a:blip r:embed="rId5" cstate="print">
            <a:lum bright="-10000" contrast="10000"/>
          </a:blip>
          <a:stretch>
            <a:fillRect/>
          </a:stretch>
        </p:blipFill>
        <p:spPr>
          <a:xfrm>
            <a:off x="3000364" y="4143380"/>
            <a:ext cx="2667000" cy="1905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214422"/>
            <a:ext cx="83582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7030A0"/>
                </a:solidFill>
              </a:rPr>
              <a:t>КОНЧИЛ  ДЕЛО – ГУЛЯЙ  СМЕЛО</a:t>
            </a:r>
            <a:endParaRPr lang="ru-RU" sz="8800" b="1" dirty="0">
              <a:solidFill>
                <a:srgbClr val="7030A0"/>
              </a:solidFill>
            </a:endParaRPr>
          </a:p>
        </p:txBody>
      </p:sp>
      <p:pic>
        <p:nvPicPr>
          <p:cNvPr id="6" name="Рисунок 6" descr="солнце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214290"/>
            <a:ext cx="142875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  <p:sndAc>
      <p:stSnd loop="1">
        <p:snd r:embed="rId2" name="Добрый жук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23948" y="4437112"/>
            <a:ext cx="66437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Презентацию выполнила Рябчук С.М. для сайта</a:t>
            </a:r>
          </a:p>
          <a:p>
            <a:pPr algn="ctr"/>
            <a:r>
              <a:rPr lang="ru-RU" b="1" dirty="0" err="1" smtClean="0"/>
              <a:t>Светочъ</a:t>
            </a:r>
            <a:r>
              <a:rPr lang="ru-RU" b="1" dirty="0" smtClean="0"/>
              <a:t>. Основы православной веры в презентациях</a:t>
            </a:r>
          </a:p>
          <a:p>
            <a:pPr algn="ctr"/>
            <a:r>
              <a:rPr lang="en-US" dirty="0" smtClean="0">
                <a:hlinkClick r:id="rId4"/>
              </a:rPr>
              <a:t>http://svetoch-opk.ru/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Рисунок3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592" y="3243340"/>
            <a:ext cx="1214446" cy="10930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5733256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Изменения и дополнения в презентацию  внесены преподавателями  воскресной школы  при храма  св. Александра Невского. Великий Новгород</a:t>
            </a:r>
            <a:endParaRPr lang="ru-RU" dirty="0"/>
          </a:p>
        </p:txBody>
      </p:sp>
    </p:spTree>
  </p:cSld>
  <p:clrMapOvr>
    <a:masterClrMapping/>
  </p:clrMapOvr>
  <p:transition>
    <p:split dir="in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ъ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645503"/>
            <a:ext cx="5252820" cy="4924051"/>
          </a:xfrm>
          <a:prstGeom prst="rect">
            <a:avLst/>
          </a:prstGeom>
        </p:spPr>
      </p:pic>
      <p:pic>
        <p:nvPicPr>
          <p:cNvPr id="12" name="Рисунок 11" descr="ъ=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429448"/>
            <a:ext cx="4742688" cy="5399367"/>
          </a:xfrm>
          <a:prstGeom prst="rect">
            <a:avLst/>
          </a:prstGeom>
        </p:spPr>
      </p:pic>
      <p:pic>
        <p:nvPicPr>
          <p:cNvPr id="13" name="Рисунок 12" descr="ъ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428604"/>
            <a:ext cx="3429024" cy="5507622"/>
          </a:xfrm>
          <a:prstGeom prst="rect">
            <a:avLst/>
          </a:prstGeom>
        </p:spPr>
      </p:pic>
      <p:pic>
        <p:nvPicPr>
          <p:cNvPr id="14" name="Рисунок 13" descr="ъ копи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0430" y="642918"/>
            <a:ext cx="2452688" cy="2305527"/>
          </a:xfrm>
          <a:prstGeom prst="rect">
            <a:avLst/>
          </a:prstGeom>
        </p:spPr>
      </p:pic>
      <p:pic>
        <p:nvPicPr>
          <p:cNvPr id="16" name="Рисунок 15" descr="ъ=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72264" y="642918"/>
            <a:ext cx="2071703" cy="2362623"/>
          </a:xfrm>
          <a:prstGeom prst="rect">
            <a:avLst/>
          </a:prstGeom>
        </p:spPr>
      </p:pic>
      <p:pic>
        <p:nvPicPr>
          <p:cNvPr id="17" name="Рисунок 16" descr="ъ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3429000"/>
            <a:ext cx="1488480" cy="2390764"/>
          </a:xfrm>
          <a:prstGeom prst="rect">
            <a:avLst/>
          </a:prstGeom>
        </p:spPr>
      </p:pic>
      <p:pic>
        <p:nvPicPr>
          <p:cNvPr id="100" name="Рисунок 9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01025" y="6143644"/>
            <a:ext cx="942972" cy="471486"/>
          </a:xfrm>
          <a:prstGeom prst="rect">
            <a:avLst/>
          </a:prstGeom>
        </p:spPr>
      </p:pic>
      <p:pic>
        <p:nvPicPr>
          <p:cNvPr id="9" name="Рисунок 8" descr="Рисунок4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1"/>
            <a:ext cx="3071802" cy="6858000"/>
          </a:xfrm>
          <a:prstGeom prst="rect">
            <a:avLst/>
          </a:prstGeom>
        </p:spPr>
      </p:pic>
      <p:pic>
        <p:nvPicPr>
          <p:cNvPr id="6" name="Рисунок 5" descr="Рисунок26.png"/>
          <p:cNvPicPr>
            <a:picLocks noChangeAspect="1"/>
          </p:cNvPicPr>
          <p:nvPr/>
        </p:nvPicPr>
        <p:blipFill>
          <a:blip r:embed="rId10" cstate="print"/>
          <a:srcRect l="21159" t="19949" r="21159"/>
          <a:stretch>
            <a:fillRect/>
          </a:stretch>
        </p:blipFill>
        <p:spPr>
          <a:xfrm>
            <a:off x="500034" y="214290"/>
            <a:ext cx="2000264" cy="1937601"/>
          </a:xfrm>
          <a:prstGeom prst="rect">
            <a:avLst/>
          </a:prstGeom>
        </p:spPr>
      </p:pic>
      <p:pic>
        <p:nvPicPr>
          <p:cNvPr id="7" name="Рисунок 6" descr="ъ+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14282" y="3500438"/>
            <a:ext cx="2535230" cy="2105226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 loop="1">
        <p:snd r:embed="rId2" name="Водяной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4876" y="428604"/>
            <a:ext cx="412797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Ер </a:t>
            </a:r>
          </a:p>
          <a:p>
            <a:pPr algn="ctr"/>
            <a:r>
              <a:rPr lang="ru-RU" sz="4000" b="1" dirty="0" smtClean="0"/>
              <a:t>из Церковно-славянского букваря.</a:t>
            </a:r>
          </a:p>
          <a:p>
            <a:pPr algn="ctr"/>
            <a:r>
              <a:rPr lang="ru-RU" sz="4000" b="1" dirty="0" err="1" smtClean="0"/>
              <a:t>Карион</a:t>
            </a:r>
            <a:r>
              <a:rPr lang="ru-RU" sz="4000" b="1" dirty="0" smtClean="0"/>
              <a:t> Истомин</a:t>
            </a:r>
          </a:p>
          <a:p>
            <a:pPr algn="ctr"/>
            <a:r>
              <a:rPr lang="ru-RU" sz="4000" b="1" dirty="0" smtClean="0"/>
              <a:t>Москва</a:t>
            </a:r>
          </a:p>
          <a:p>
            <a:pPr algn="ctr"/>
            <a:r>
              <a:rPr lang="ru-RU" sz="4000" b="1" dirty="0" smtClean="0"/>
              <a:t>1694 г.</a:t>
            </a:r>
            <a:endParaRPr lang="ru-RU" sz="4000" b="1" dirty="0"/>
          </a:p>
        </p:txBody>
      </p:sp>
      <p:pic>
        <p:nvPicPr>
          <p:cNvPr id="2" name="Рисунок 1" descr="Азбука Елизаветы Меркурьевны Бёмъ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086" y="0"/>
            <a:ext cx="4560738" cy="6857999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7836719" y="5879321"/>
            <a:ext cx="942972" cy="471486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929058" y="1785926"/>
            <a:ext cx="3429024" cy="76943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ru-RU" sz="4400" b="1" dirty="0" err="1" smtClean="0">
                <a:solidFill>
                  <a:srgbClr val="C00000"/>
                </a:solidFill>
              </a:rPr>
              <a:t>ъ</a:t>
            </a:r>
            <a:r>
              <a:rPr lang="ru-RU" sz="4400" b="1" dirty="0" smtClean="0">
                <a:solidFill>
                  <a:srgbClr val="C00000"/>
                </a:solidFill>
              </a:rPr>
              <a:t> – ер 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ъ3 коп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357430"/>
            <a:ext cx="2330335" cy="335758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714612" y="2500306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A1B1A"/>
                </a:solidFill>
              </a:rPr>
              <a:t>Первоначально обозначала очень краткий звук «о» и прикрывала конец слова.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442913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В церковнославянском языке каждое слово,</a:t>
            </a:r>
          </a:p>
          <a:p>
            <a:pPr algn="ctr"/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</a:rPr>
              <a:t>заканчивающееся на согласную,  нужно прикрыть буквой </a:t>
            </a:r>
            <a:r>
              <a:rPr lang="ru-RU" sz="2400" b="1" i="1" dirty="0" err="1" smtClean="0">
                <a:solidFill>
                  <a:srgbClr val="C00000"/>
                </a:solidFill>
              </a:rPr>
              <a:t>еръ</a:t>
            </a:r>
            <a:r>
              <a:rPr lang="ru-RU" sz="2400" b="1" i="1" dirty="0" smtClean="0"/>
              <a:t>.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14612" y="3357562"/>
            <a:ext cx="61436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Теперь показывает твердое произношение конечного согласного звука.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4" name="Рисунок 13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5643578"/>
            <a:ext cx="942972" cy="471486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Рисунок 9" descr="Рисунок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571480"/>
            <a:ext cx="3120894" cy="1328818"/>
          </a:xfrm>
          <a:prstGeom prst="rect">
            <a:avLst/>
          </a:prstGeom>
        </p:spPr>
      </p:pic>
      <p:pic>
        <p:nvPicPr>
          <p:cNvPr id="14" name="Рисунок 13" descr="Рисунок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6050" y="1857364"/>
            <a:ext cx="3742635" cy="1328818"/>
          </a:xfrm>
          <a:prstGeom prst="rect">
            <a:avLst/>
          </a:prstGeom>
        </p:spPr>
      </p:pic>
      <p:pic>
        <p:nvPicPr>
          <p:cNvPr id="15" name="Рисунок 14" descr="Рисунок1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256"/>
            <a:ext cx="3175754" cy="1328818"/>
          </a:xfrm>
          <a:prstGeom prst="rect">
            <a:avLst/>
          </a:prstGeom>
        </p:spPr>
      </p:pic>
      <p:pic>
        <p:nvPicPr>
          <p:cNvPr id="8" name="Рисунок 7" descr="Рисунок2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5214950"/>
            <a:ext cx="2365053" cy="1444633"/>
          </a:xfrm>
          <a:prstGeom prst="rect">
            <a:avLst/>
          </a:prstGeom>
        </p:spPr>
      </p:pic>
      <p:pic>
        <p:nvPicPr>
          <p:cNvPr id="11" name="Рисунок 10" descr="Рисунок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388" y="5143512"/>
            <a:ext cx="2365053" cy="1444633"/>
          </a:xfrm>
          <a:prstGeom prst="rect">
            <a:avLst/>
          </a:prstGeom>
        </p:spPr>
      </p:pic>
      <p:pic>
        <p:nvPicPr>
          <p:cNvPr id="16" name="Рисунок 15" descr="Рисунок2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143240" y="3071810"/>
            <a:ext cx="3145276" cy="1444633"/>
          </a:xfrm>
          <a:prstGeom prst="rect">
            <a:avLst/>
          </a:prstGeom>
        </p:spPr>
      </p:pic>
      <p:pic>
        <p:nvPicPr>
          <p:cNvPr id="23" name="Рисунок 22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4407695" y="5879321"/>
            <a:ext cx="942972" cy="47148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57422" y="2214554"/>
            <a:ext cx="64293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Буква </a:t>
            </a:r>
            <a:r>
              <a:rPr lang="ru-RU" sz="2800" b="1" dirty="0" err="1" smtClean="0">
                <a:solidFill>
                  <a:srgbClr val="C00000"/>
                </a:solidFill>
              </a:rPr>
              <a:t>еръ</a:t>
            </a:r>
            <a:r>
              <a:rPr lang="ru-RU" sz="2800" b="1" dirty="0" smtClean="0"/>
              <a:t> может заменяться</a:t>
            </a:r>
          </a:p>
          <a:p>
            <a:pPr algn="ctr"/>
            <a:r>
              <a:rPr lang="ru-RU" sz="2800" b="1" dirty="0" smtClean="0"/>
              <a:t>маленьким </a:t>
            </a:r>
            <a:r>
              <a:rPr lang="ru-RU" sz="2800" b="1" dirty="0" err="1" smtClean="0"/>
              <a:t>ером</a:t>
            </a:r>
            <a:r>
              <a:rPr lang="ru-RU" sz="2800" b="1" dirty="0" smtClean="0"/>
              <a:t>, который похож на маленькую молнию и называется очень ласково: </a:t>
            </a:r>
            <a:r>
              <a:rPr lang="ru-RU" sz="2800" b="1" dirty="0" err="1" smtClean="0">
                <a:solidFill>
                  <a:srgbClr val="C00000"/>
                </a:solidFill>
              </a:rPr>
              <a:t>ерокъ</a:t>
            </a:r>
            <a:r>
              <a:rPr lang="ru-RU" sz="2800" b="1" dirty="0" smtClean="0"/>
              <a:t> или </a:t>
            </a:r>
            <a:r>
              <a:rPr lang="ru-RU" sz="2800" b="1" dirty="0" err="1" smtClean="0">
                <a:solidFill>
                  <a:srgbClr val="C00000"/>
                </a:solidFill>
              </a:rPr>
              <a:t>паерокъ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4286256"/>
            <a:ext cx="55007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Он пишется </a:t>
            </a:r>
            <a:r>
              <a:rPr lang="ru-RU" sz="2800" b="1" dirty="0" smtClean="0">
                <a:solidFill>
                  <a:srgbClr val="C00000"/>
                </a:solidFill>
              </a:rPr>
              <a:t>после</a:t>
            </a:r>
            <a:r>
              <a:rPr lang="ru-RU" sz="2800" b="1" dirty="0" smtClean="0">
                <a:solidFill>
                  <a:srgbClr val="0070C0"/>
                </a:solidFill>
              </a:rPr>
              <a:t> предлогов и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после</a:t>
            </a:r>
            <a:r>
              <a:rPr lang="ru-RU" sz="2800" b="1" dirty="0" smtClean="0">
                <a:solidFill>
                  <a:srgbClr val="0070C0"/>
                </a:solidFill>
              </a:rPr>
              <a:t> приставок </a:t>
            </a:r>
            <a:r>
              <a:rPr lang="ru-RU" sz="2800" b="1" dirty="0" smtClean="0">
                <a:solidFill>
                  <a:srgbClr val="C00000"/>
                </a:solidFill>
              </a:rPr>
              <a:t>перед</a:t>
            </a:r>
            <a:r>
              <a:rPr lang="ru-RU" sz="2800" b="1" dirty="0" smtClean="0">
                <a:solidFill>
                  <a:srgbClr val="00B050"/>
                </a:solidFill>
              </a:rPr>
              <a:t> гласным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3" name="Рисунок 12" descr="Рисунок5.png"/>
          <p:cNvPicPr>
            <a:picLocks noChangeAspect="1"/>
          </p:cNvPicPr>
          <p:nvPr/>
        </p:nvPicPr>
        <p:blipFill>
          <a:blip r:embed="rId4" cstate="print"/>
          <a:srcRect l="39184" t="23958" r="45193" b="52083"/>
          <a:stretch>
            <a:fillRect/>
          </a:stretch>
        </p:blipFill>
        <p:spPr>
          <a:xfrm>
            <a:off x="642910" y="2500306"/>
            <a:ext cx="1615120" cy="2857520"/>
          </a:xfrm>
          <a:prstGeom prst="rect">
            <a:avLst/>
          </a:prstGeom>
        </p:spPr>
      </p:pic>
      <p:pic>
        <p:nvPicPr>
          <p:cNvPr id="14" name="Рисунок 13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43834" y="5643578"/>
            <a:ext cx="942972" cy="471486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Ер-еры-е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Рисунок 18" descr="Рисунок7.png"/>
          <p:cNvPicPr>
            <a:picLocks noChangeAspect="1"/>
          </p:cNvPicPr>
          <p:nvPr/>
        </p:nvPicPr>
        <p:blipFill>
          <a:blip r:embed="rId4" cstate="print"/>
          <a:srcRect l="12144" t="11268" r="10129"/>
          <a:stretch>
            <a:fillRect/>
          </a:stretch>
        </p:blipFill>
        <p:spPr>
          <a:xfrm>
            <a:off x="428596" y="2357430"/>
            <a:ext cx="3286148" cy="1212894"/>
          </a:xfrm>
          <a:prstGeom prst="rect">
            <a:avLst/>
          </a:prstGeom>
        </p:spPr>
      </p:pic>
      <p:pic>
        <p:nvPicPr>
          <p:cNvPr id="20" name="Рисунок 19" descr="Рисунок8.png"/>
          <p:cNvPicPr>
            <a:picLocks noChangeAspect="1"/>
          </p:cNvPicPr>
          <p:nvPr/>
        </p:nvPicPr>
        <p:blipFill>
          <a:blip r:embed="rId5" cstate="print"/>
          <a:srcRect l="11276" t="19949" r="11276" b="8680"/>
          <a:stretch>
            <a:fillRect/>
          </a:stretch>
        </p:blipFill>
        <p:spPr>
          <a:xfrm>
            <a:off x="428596" y="3786190"/>
            <a:ext cx="3491532" cy="975575"/>
          </a:xfrm>
          <a:prstGeom prst="rect">
            <a:avLst/>
          </a:prstGeom>
        </p:spPr>
      </p:pic>
      <p:pic>
        <p:nvPicPr>
          <p:cNvPr id="21" name="Рисунок 20" descr="Рисунок9.png"/>
          <p:cNvPicPr>
            <a:picLocks noChangeAspect="1"/>
          </p:cNvPicPr>
          <p:nvPr/>
        </p:nvPicPr>
        <p:blipFill>
          <a:blip r:embed="rId6" cstate="print"/>
          <a:srcRect l="13490" t="19949" r="15924" b="8680"/>
          <a:stretch>
            <a:fillRect/>
          </a:stretch>
        </p:blipFill>
        <p:spPr>
          <a:xfrm>
            <a:off x="500034" y="4979209"/>
            <a:ext cx="2978072" cy="975575"/>
          </a:xfrm>
          <a:prstGeom prst="rect">
            <a:avLst/>
          </a:prstGeom>
        </p:spPr>
      </p:pic>
      <p:pic>
        <p:nvPicPr>
          <p:cNvPr id="23" name="Рисунок 22" descr="Рисунок10.png"/>
          <p:cNvPicPr>
            <a:picLocks noChangeAspect="1"/>
          </p:cNvPicPr>
          <p:nvPr/>
        </p:nvPicPr>
        <p:blipFill>
          <a:blip r:embed="rId7" cstate="print"/>
          <a:srcRect l="12145" t="22538" r="11342" b="17360"/>
          <a:stretch>
            <a:fillRect/>
          </a:stretch>
        </p:blipFill>
        <p:spPr>
          <a:xfrm>
            <a:off x="5286380" y="571480"/>
            <a:ext cx="3234802" cy="821537"/>
          </a:xfrm>
          <a:prstGeom prst="rect">
            <a:avLst/>
          </a:prstGeom>
        </p:spPr>
      </p:pic>
      <p:pic>
        <p:nvPicPr>
          <p:cNvPr id="26" name="Рисунок 25" descr="Рисунок11.png"/>
          <p:cNvPicPr>
            <a:picLocks noChangeAspect="1"/>
          </p:cNvPicPr>
          <p:nvPr/>
        </p:nvPicPr>
        <p:blipFill>
          <a:blip r:embed="rId8" cstate="print"/>
          <a:srcRect l="14362" t="22538" r="12389" b="9848"/>
          <a:stretch>
            <a:fillRect/>
          </a:stretch>
        </p:blipFill>
        <p:spPr>
          <a:xfrm>
            <a:off x="5572132" y="1571612"/>
            <a:ext cx="2928958" cy="103375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86380" y="257174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(подъемлю)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8" name="Рисунок 27" descr="Рисунок12.png"/>
          <p:cNvPicPr>
            <a:picLocks noChangeAspect="1"/>
          </p:cNvPicPr>
          <p:nvPr/>
        </p:nvPicPr>
        <p:blipFill>
          <a:blip r:embed="rId9" cstate="print"/>
          <a:srcRect l="16484" t="22538" r="15934" b="9848"/>
          <a:stretch>
            <a:fillRect/>
          </a:stretch>
        </p:blipFill>
        <p:spPr>
          <a:xfrm>
            <a:off x="5715008" y="3214686"/>
            <a:ext cx="2500330" cy="109770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286380" y="4429132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(изъян)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" name="Рисунок 29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786710" y="5857892"/>
            <a:ext cx="942972" cy="471486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  <p:sndAc>
      <p:stSnd>
        <p:snd r:embed="rId2" name="vstuplenij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ы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21549" y="357474"/>
            <a:ext cx="5378980" cy="5785861"/>
          </a:xfrm>
          <a:prstGeom prst="rect">
            <a:avLst/>
          </a:prstGeom>
        </p:spPr>
      </p:pic>
      <p:pic>
        <p:nvPicPr>
          <p:cNvPr id="8" name="Рисунок 7" descr="ы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9027" y="571480"/>
            <a:ext cx="5381627" cy="5357850"/>
          </a:xfrm>
          <a:prstGeom prst="rect">
            <a:avLst/>
          </a:prstGeom>
        </p:spPr>
      </p:pic>
      <p:pic>
        <p:nvPicPr>
          <p:cNvPr id="9" name="Рисунок 8" descr="ы=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572143"/>
            <a:ext cx="4864608" cy="5393634"/>
          </a:xfrm>
          <a:prstGeom prst="rect">
            <a:avLst/>
          </a:prstGeom>
        </p:spPr>
      </p:pic>
      <p:pic>
        <p:nvPicPr>
          <p:cNvPr id="10" name="Рисунок 9" descr="ы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86922" y="714356"/>
            <a:ext cx="5684476" cy="5072098"/>
          </a:xfrm>
          <a:prstGeom prst="rect">
            <a:avLst/>
          </a:prstGeom>
        </p:spPr>
      </p:pic>
      <p:pic>
        <p:nvPicPr>
          <p:cNvPr id="11" name="Рисунок 10" descr="ы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71934" y="357166"/>
            <a:ext cx="3929090" cy="5775623"/>
          </a:xfrm>
          <a:prstGeom prst="rect">
            <a:avLst/>
          </a:prstGeom>
        </p:spPr>
      </p:pic>
      <p:pic>
        <p:nvPicPr>
          <p:cNvPr id="12" name="Рисунок 11" descr="Рисунок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43306" y="285728"/>
            <a:ext cx="1918607" cy="2065564"/>
          </a:xfrm>
          <a:prstGeom prst="rect">
            <a:avLst/>
          </a:prstGeom>
        </p:spPr>
      </p:pic>
      <p:pic>
        <p:nvPicPr>
          <p:cNvPr id="13" name="Рисунок 12" descr="Рисунок2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357166"/>
            <a:ext cx="1818553" cy="2019755"/>
          </a:xfrm>
          <a:prstGeom prst="rect">
            <a:avLst/>
          </a:prstGeom>
        </p:spPr>
      </p:pic>
      <p:pic>
        <p:nvPicPr>
          <p:cNvPr id="14" name="Рисунок 13" descr="Рисунок2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00431" y="4357694"/>
            <a:ext cx="2143140" cy="1914973"/>
          </a:xfrm>
          <a:prstGeom prst="rect">
            <a:avLst/>
          </a:prstGeom>
        </p:spPr>
      </p:pic>
      <p:pic>
        <p:nvPicPr>
          <p:cNvPr id="16" name="Рисунок 15" descr="Рисунок2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58016" y="4357695"/>
            <a:ext cx="1877116" cy="1869162"/>
          </a:xfrm>
          <a:prstGeom prst="rect">
            <a:avLst/>
          </a:prstGeom>
        </p:spPr>
      </p:pic>
      <p:pic>
        <p:nvPicPr>
          <p:cNvPr id="15" name="Рисунок 14" descr="ы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57818" y="2357430"/>
            <a:ext cx="1448680" cy="2129508"/>
          </a:xfrm>
          <a:prstGeom prst="rect">
            <a:avLst/>
          </a:prstGeom>
        </p:spPr>
      </p:pic>
      <p:pic>
        <p:nvPicPr>
          <p:cNvPr id="3" name="Рисунок 2" descr="Рисунок4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3143240" cy="6858000"/>
          </a:xfrm>
          <a:prstGeom prst="rect">
            <a:avLst/>
          </a:prstGeom>
        </p:spPr>
      </p:pic>
      <p:pic>
        <p:nvPicPr>
          <p:cNvPr id="19" name="Рисунок 18" descr="08.gif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rot="5400000">
            <a:off x="907233" y="5879321"/>
            <a:ext cx="942972" cy="471486"/>
          </a:xfrm>
          <a:prstGeom prst="rect">
            <a:avLst/>
          </a:prstGeom>
        </p:spPr>
      </p:pic>
      <p:pic>
        <p:nvPicPr>
          <p:cNvPr id="5" name="Рисунок 4" descr="Рисунок23.png"/>
          <p:cNvPicPr>
            <a:picLocks noChangeAspect="1"/>
          </p:cNvPicPr>
          <p:nvPr/>
        </p:nvPicPr>
        <p:blipFill>
          <a:blip r:embed="rId14" cstate="print"/>
          <a:srcRect l="25117" t="23706" r="22629"/>
          <a:stretch>
            <a:fillRect/>
          </a:stretch>
        </p:blipFill>
        <p:spPr>
          <a:xfrm>
            <a:off x="571472" y="285727"/>
            <a:ext cx="1785950" cy="1727337"/>
          </a:xfrm>
          <a:prstGeom prst="rect">
            <a:avLst/>
          </a:prstGeom>
        </p:spPr>
      </p:pic>
      <p:pic>
        <p:nvPicPr>
          <p:cNvPr id="6" name="Рисунок 5" descr="ы+ копия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7158" y="3143248"/>
            <a:ext cx="2428892" cy="1981909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 loop="1">
        <p:snd r:embed="rId2" name="Водяной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6441</TotalTime>
  <Words>482</Words>
  <Application>Microsoft Office PowerPoint</Application>
  <PresentationFormat>Экран (4:3)</PresentationFormat>
  <Paragraphs>93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Ант 2263</cp:lastModifiedBy>
  <cp:revision>919</cp:revision>
  <dcterms:modified xsi:type="dcterms:W3CDTF">2022-02-15T14:05:11Z</dcterms:modified>
</cp:coreProperties>
</file>